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Polovodičová dioda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33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Polovodičová dioda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230425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Jedním ze způsobů jak využít PN přechod je polovodičová dioda</a:t>
            </a:r>
          </a:p>
          <a:p>
            <a:r>
              <a:rPr lang="cs-CZ" dirty="0" smtClean="0"/>
              <a:t>Je to elektronická součástka založena na principu PN přechodu</a:t>
            </a:r>
          </a:p>
          <a:p>
            <a:r>
              <a:rPr lang="cs-CZ" dirty="0" smtClean="0"/>
              <a:t>Můžeme si ji představit jako jednocestný ventil pro elektrický proud</a:t>
            </a:r>
          </a:p>
          <a:p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1475656" y="4581128"/>
            <a:ext cx="4139830" cy="1269248"/>
            <a:chOff x="1475656" y="4581128"/>
            <a:chExt cx="4139830" cy="1269248"/>
          </a:xfrm>
        </p:grpSpPr>
        <p:sp>
          <p:nvSpPr>
            <p:cNvPr id="4" name="TextovéPole 3"/>
            <p:cNvSpPr txBox="1"/>
            <p:nvPr/>
          </p:nvSpPr>
          <p:spPr>
            <a:xfrm>
              <a:off x="1475656" y="4581128"/>
              <a:ext cx="2350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Schematická značka:</a:t>
              </a:r>
              <a:endParaRPr lang="cs-CZ" dirty="0"/>
            </a:p>
          </p:txBody>
        </p:sp>
        <p:sp>
          <p:nvSpPr>
            <p:cNvPr id="5" name="Rovnoramenný trojúhelník 4"/>
            <p:cNvSpPr/>
            <p:nvPr/>
          </p:nvSpPr>
          <p:spPr>
            <a:xfrm rot="5400000">
              <a:off x="3923928" y="5157192"/>
              <a:ext cx="648072" cy="576064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3419872" y="5445224"/>
              <a:ext cx="16561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4535996" y="5085184"/>
              <a:ext cx="0" cy="720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2880442" y="5481044"/>
              <a:ext cx="2735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anoda 		katoda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06394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Polovodičová dioda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504056"/>
          </a:xfrm>
        </p:spPr>
        <p:txBody>
          <a:bodyPr>
            <a:normAutofit/>
          </a:bodyPr>
          <a:lstStyle/>
          <a:p>
            <a:r>
              <a:rPr lang="cs-CZ" dirty="0" smtClean="0"/>
              <a:t>Zapojení v propustném směru:</a:t>
            </a: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3167214" y="2924944"/>
            <a:ext cx="900730" cy="360040"/>
            <a:chOff x="3419872" y="5085184"/>
            <a:chExt cx="1656184" cy="720080"/>
          </a:xfrm>
        </p:grpSpPr>
        <p:sp>
          <p:nvSpPr>
            <p:cNvPr id="5" name="Rovnoramenný trojúhelník 4"/>
            <p:cNvSpPr/>
            <p:nvPr/>
          </p:nvSpPr>
          <p:spPr>
            <a:xfrm rot="5400000">
              <a:off x="3923928" y="5157192"/>
              <a:ext cx="648072" cy="576064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3419872" y="5445224"/>
              <a:ext cx="16561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4535996" y="5085184"/>
              <a:ext cx="0" cy="720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18"/>
          <p:cNvGrpSpPr/>
          <p:nvPr/>
        </p:nvGrpSpPr>
        <p:grpSpPr>
          <a:xfrm>
            <a:off x="3085917" y="4005064"/>
            <a:ext cx="375013" cy="580710"/>
            <a:chOff x="3908955" y="5337212"/>
            <a:chExt cx="375013" cy="580710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+</a:t>
              </a:r>
              <a:endParaRPr lang="cs-CZ" dirty="0"/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3582796" y="4005064"/>
            <a:ext cx="106610" cy="504056"/>
            <a:chOff x="4177358" y="5337212"/>
            <a:chExt cx="106610" cy="504056"/>
          </a:xfrm>
        </p:grpSpPr>
        <p:cxnSp>
          <p:nvCxnSpPr>
            <p:cNvPr id="24" name="Přímá spojnice 23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3519742" y="4005064"/>
            <a:ext cx="375013" cy="580710"/>
            <a:chOff x="3908955" y="5337212"/>
            <a:chExt cx="375013" cy="580710"/>
          </a:xfrm>
        </p:grpSpPr>
        <p:cxnSp>
          <p:nvCxnSpPr>
            <p:cNvPr id="27" name="Přímá spojnice 26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ovéPole 28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cs-CZ" dirty="0"/>
            </a:p>
          </p:txBody>
        </p:sp>
      </p:grpSp>
      <p:cxnSp>
        <p:nvCxnSpPr>
          <p:cNvPr id="31" name="Přímá spojnice 30"/>
          <p:cNvCxnSpPr/>
          <p:nvPr/>
        </p:nvCxnSpPr>
        <p:spPr>
          <a:xfrm>
            <a:off x="3947864" y="3104964"/>
            <a:ext cx="8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788024" y="3104964"/>
            <a:ext cx="0" cy="11114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3947864" y="4221088"/>
            <a:ext cx="8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Vývojový diagram: sumační spojení 35"/>
          <p:cNvSpPr/>
          <p:nvPr/>
        </p:nvSpPr>
        <p:spPr>
          <a:xfrm>
            <a:off x="2411760" y="3296698"/>
            <a:ext cx="504056" cy="492342"/>
          </a:xfrm>
          <a:prstGeom prst="flowChartSummingJunction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ravoúhlá spojnice 37"/>
          <p:cNvCxnSpPr>
            <a:endCxn id="36" idx="0"/>
          </p:cNvCxnSpPr>
          <p:nvPr/>
        </p:nvCxnSpPr>
        <p:spPr>
          <a:xfrm rot="10800000" flipV="1">
            <a:off x="2663788" y="3104964"/>
            <a:ext cx="503426" cy="191734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nice 39"/>
          <p:cNvCxnSpPr>
            <a:stCxn id="36" idx="4"/>
          </p:cNvCxnSpPr>
          <p:nvPr/>
        </p:nvCxnSpPr>
        <p:spPr>
          <a:xfrm rot="16200000" flipH="1">
            <a:off x="2795353" y="3657475"/>
            <a:ext cx="427402" cy="690532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3249771" y="2819064"/>
            <a:ext cx="81817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3872181" y="244973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48" name="Zástupný symbol pro obsah 2"/>
          <p:cNvSpPr txBox="1">
            <a:spLocks/>
          </p:cNvSpPr>
          <p:nvPr/>
        </p:nvSpPr>
        <p:spPr>
          <a:xfrm>
            <a:off x="1331640" y="5098540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Proud protéká.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66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Polovodičová dioda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504056"/>
          </a:xfrm>
        </p:spPr>
        <p:txBody>
          <a:bodyPr>
            <a:normAutofit/>
          </a:bodyPr>
          <a:lstStyle/>
          <a:p>
            <a:r>
              <a:rPr lang="cs-CZ" dirty="0" smtClean="0"/>
              <a:t>Zapojení v závěrném směru:</a:t>
            </a: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 rot="10800000">
            <a:off x="3167214" y="2924944"/>
            <a:ext cx="900730" cy="360040"/>
            <a:chOff x="3419872" y="5085184"/>
            <a:chExt cx="1656184" cy="720080"/>
          </a:xfrm>
        </p:grpSpPr>
        <p:sp>
          <p:nvSpPr>
            <p:cNvPr id="5" name="Rovnoramenný trojúhelník 4"/>
            <p:cNvSpPr/>
            <p:nvPr/>
          </p:nvSpPr>
          <p:spPr>
            <a:xfrm rot="5400000">
              <a:off x="3923928" y="5157192"/>
              <a:ext cx="648072" cy="576064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3419872" y="5445224"/>
              <a:ext cx="16561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4535996" y="5085184"/>
              <a:ext cx="0" cy="720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18"/>
          <p:cNvGrpSpPr/>
          <p:nvPr/>
        </p:nvGrpSpPr>
        <p:grpSpPr>
          <a:xfrm>
            <a:off x="3085917" y="4005064"/>
            <a:ext cx="375013" cy="580710"/>
            <a:chOff x="3908955" y="5337212"/>
            <a:chExt cx="375013" cy="580710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+</a:t>
              </a:r>
              <a:endParaRPr lang="cs-CZ" dirty="0"/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3582796" y="4005064"/>
            <a:ext cx="106610" cy="504056"/>
            <a:chOff x="4177358" y="5337212"/>
            <a:chExt cx="106610" cy="504056"/>
          </a:xfrm>
        </p:grpSpPr>
        <p:cxnSp>
          <p:nvCxnSpPr>
            <p:cNvPr id="24" name="Přímá spojnice 23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3519742" y="4005064"/>
            <a:ext cx="375013" cy="580710"/>
            <a:chOff x="3908955" y="5337212"/>
            <a:chExt cx="375013" cy="580710"/>
          </a:xfrm>
        </p:grpSpPr>
        <p:cxnSp>
          <p:nvCxnSpPr>
            <p:cNvPr id="27" name="Přímá spojnice 26"/>
            <p:cNvCxnSpPr/>
            <p:nvPr/>
          </p:nvCxnSpPr>
          <p:spPr>
            <a:xfrm>
              <a:off x="4283968" y="5445224"/>
              <a:ext cx="0" cy="288032"/>
            </a:xfrm>
            <a:prstGeom prst="line">
              <a:avLst/>
            </a:prstGeom>
            <a:ln w="1111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4177358" y="5337212"/>
              <a:ext cx="0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ovéPole 28"/>
            <p:cNvSpPr txBox="1"/>
            <p:nvPr/>
          </p:nvSpPr>
          <p:spPr>
            <a:xfrm>
              <a:off x="3908955" y="554859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cs-CZ" dirty="0"/>
            </a:p>
          </p:txBody>
        </p:sp>
      </p:grpSp>
      <p:cxnSp>
        <p:nvCxnSpPr>
          <p:cNvPr id="31" name="Přímá spojnice 30"/>
          <p:cNvCxnSpPr/>
          <p:nvPr/>
        </p:nvCxnSpPr>
        <p:spPr>
          <a:xfrm>
            <a:off x="3947864" y="3104964"/>
            <a:ext cx="8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788024" y="3104964"/>
            <a:ext cx="0" cy="11114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3947864" y="4221088"/>
            <a:ext cx="8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Vývojový diagram: sumační spojení 35"/>
          <p:cNvSpPr/>
          <p:nvPr/>
        </p:nvSpPr>
        <p:spPr>
          <a:xfrm>
            <a:off x="2411760" y="3296698"/>
            <a:ext cx="504056" cy="492342"/>
          </a:xfrm>
          <a:prstGeom prst="flowChartSummingJunction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ravoúhlá spojnice 37"/>
          <p:cNvCxnSpPr>
            <a:endCxn id="36" idx="0"/>
          </p:cNvCxnSpPr>
          <p:nvPr/>
        </p:nvCxnSpPr>
        <p:spPr>
          <a:xfrm rot="10800000" flipV="1">
            <a:off x="2663788" y="3104964"/>
            <a:ext cx="503426" cy="191734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nice 39"/>
          <p:cNvCxnSpPr>
            <a:stCxn id="36" idx="4"/>
          </p:cNvCxnSpPr>
          <p:nvPr/>
        </p:nvCxnSpPr>
        <p:spPr>
          <a:xfrm rot="16200000" flipH="1">
            <a:off x="2795353" y="3657475"/>
            <a:ext cx="427402" cy="690532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3249770" y="2740206"/>
            <a:ext cx="81817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865957" y="2379783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4" name="Plus 3"/>
          <p:cNvSpPr/>
          <p:nvPr/>
        </p:nvSpPr>
        <p:spPr>
          <a:xfrm rot="2656988">
            <a:off x="3477256" y="2569278"/>
            <a:ext cx="363202" cy="354885"/>
          </a:xfrm>
          <a:prstGeom prst="mathPl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ástupný symbol pro obsah 2"/>
          <p:cNvSpPr txBox="1">
            <a:spLocks/>
          </p:cNvSpPr>
          <p:nvPr/>
        </p:nvSpPr>
        <p:spPr>
          <a:xfrm>
            <a:off x="1331640" y="5098540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Proud neprotéká.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23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Jednocestný usměrňovač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1512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Jednocestný usměrňovač propouští pouze jednu půlvlnu vstupního napětí. Má tudíž pouze poloviční účinnost a používá se především u zařízeních s velmi nízkým odběrem proudu. Jde o nejjednodušší zapojení usměrňovače, které vyžaduje pouze jednu diodu</a:t>
            </a:r>
            <a:r>
              <a:rPr lang="cs-CZ" dirty="0" smtClean="0"/>
              <a:t>. [1]</a:t>
            </a:r>
            <a:endParaRPr lang="cs-CZ" dirty="0"/>
          </a:p>
        </p:txBody>
      </p:sp>
      <p:pic>
        <p:nvPicPr>
          <p:cNvPr id="2050" name="Picture 2" descr="Soubor:Halfwave.rectifi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17032"/>
            <a:ext cx="7439025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Dvoucestný usměrňovač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1296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Dvoucestný usměrňovač propouští obě půlvlny vstupního napětí. Pokud je usměrňovač připojen na transformátor s dvojitým sekundárním vinutím, je možné jej realizovat pomocí dvou diod</a:t>
            </a:r>
            <a:r>
              <a:rPr lang="cs-CZ" dirty="0" smtClean="0"/>
              <a:t>.</a:t>
            </a:r>
            <a:r>
              <a:rPr lang="cs-CZ" dirty="0"/>
              <a:t> [1</a:t>
            </a:r>
            <a:r>
              <a:rPr lang="cs-CZ" dirty="0" smtClean="0"/>
              <a:t>]</a:t>
            </a:r>
          </a:p>
        </p:txBody>
      </p:sp>
      <p:pic>
        <p:nvPicPr>
          <p:cNvPr id="5122" name="Picture 2" descr="Soubor:Fullwave.rectifi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74295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0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Dvoucestný usměrňovač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7200800" cy="129614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Nejpoužívanějším typem dvoucestného usměrňovače je </a:t>
            </a:r>
            <a:r>
              <a:rPr lang="cs-CZ" dirty="0" err="1"/>
              <a:t>Graetzův</a:t>
            </a:r>
            <a:r>
              <a:rPr lang="cs-CZ" dirty="0"/>
              <a:t> můstek. Jde o zapojení využívající čtyři diody v můstkovém zapojení.[</a:t>
            </a:r>
            <a:r>
              <a:rPr lang="cs-CZ" dirty="0" smtClean="0"/>
              <a:t>1</a:t>
            </a:r>
            <a:r>
              <a:rPr lang="cs-CZ" dirty="0"/>
              <a:t>]</a:t>
            </a:r>
          </a:p>
        </p:txBody>
      </p:sp>
      <p:pic>
        <p:nvPicPr>
          <p:cNvPr id="6146" name="Picture 2" descr="Soubor:Gratz.rectifi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274" y="3575208"/>
            <a:ext cx="74295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84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99362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2. 12.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/>
              <a:t>http://</a:t>
            </a:r>
            <a:r>
              <a:rPr lang="cs-CZ" dirty="0" smtClean="0"/>
              <a:t>cs.wikipedia.org/wiki/Usm%C4%9Br%C5%88ova%C4%8D</a:t>
            </a:r>
          </a:p>
        </p:txBody>
      </p:sp>
    </p:spTree>
    <p:extLst>
      <p:ext uri="{BB962C8B-B14F-4D97-AF65-F5344CB8AC3E}">
        <p14:creationId xmlns:p14="http://schemas.microsoft.com/office/powerpoint/2010/main" val="219542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160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Georgia</vt:lpstr>
      <vt:lpstr>Trebuchet MS</vt:lpstr>
      <vt:lpstr>Aerodynamika</vt:lpstr>
      <vt:lpstr>Polovodičová dioda</vt:lpstr>
      <vt:lpstr>Polovodičová dioda</vt:lpstr>
      <vt:lpstr>Polovodičová dioda</vt:lpstr>
      <vt:lpstr>Polovodičová dioda</vt:lpstr>
      <vt:lpstr>Jednocestný usměrňovač</vt:lpstr>
      <vt:lpstr>Dvoucestný usměrňovač</vt:lpstr>
      <vt:lpstr>Dvoucestný usměrňovač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Polovodičová dioda</dc:title>
  <dc:creator>Petr Machálek</dc:creator>
  <cp:lastModifiedBy>Petr Machálek</cp:lastModifiedBy>
  <cp:revision>1</cp:revision>
  <dcterms:created xsi:type="dcterms:W3CDTF">2012-12-02T00:43:31Z</dcterms:created>
  <dcterms:modified xsi:type="dcterms:W3CDTF">2012-12-02T00:44:28Z</dcterms:modified>
</cp:coreProperties>
</file>